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F98D"/>
    <a:srgbClr val="9933FF"/>
    <a:srgbClr val="EA1EC3"/>
    <a:srgbClr val="2AC0CC"/>
    <a:srgbClr val="D2A000"/>
    <a:srgbClr val="67E3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Microsoft%20PowerPoint%20diagrama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8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2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dirty="0" smtClean="0"/>
              <a:t>2025-2026 </a:t>
            </a:r>
            <a:r>
              <a:rPr lang="lt-LT" dirty="0" err="1"/>
              <a:t>m.m</a:t>
            </a:r>
            <a:r>
              <a:rPr lang="lt-LT" dirty="0"/>
              <a:t>. abiturientų tolimesnė </a:t>
            </a:r>
            <a:r>
              <a:rPr lang="lt-LT" dirty="0" smtClean="0"/>
              <a:t>veikla,</a:t>
            </a:r>
            <a:r>
              <a:rPr lang="lt-LT" baseline="0" dirty="0" smtClean="0"/>
              <a:t> 96</a:t>
            </a:r>
            <a:r>
              <a:rPr lang="lt-LT" dirty="0" smtClean="0"/>
              <a:t> abiturientai (mok.sk.)</a:t>
            </a:r>
            <a:endParaRPr lang="lt-LT" dirty="0"/>
          </a:p>
        </c:rich>
      </c:tx>
      <c:layout>
        <c:manualLayout>
          <c:xMode val="edge"/>
          <c:yMode val="edge"/>
          <c:x val="0.145822916666667"/>
          <c:y val="4.07407407407407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2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Stulpelis1</c:v>
                </c:pt>
              </c:strCache>
            </c:strRef>
          </c:tx>
          <c:dPt>
            <c:idx val="0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484-431A-9CBF-B9F1801257E3}"/>
              </c:ext>
            </c:extLst>
          </c:dPt>
          <c:dPt>
            <c:idx val="1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484-431A-9CBF-B9F1801257E3}"/>
              </c:ext>
            </c:extLst>
          </c:dPt>
          <c:dPt>
            <c:idx val="2"/>
            <c:bubble3D val="0"/>
            <c:spPr>
              <a:solidFill>
                <a:srgbClr val="67E367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484-431A-9CBF-B9F1801257E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2484-431A-9CBF-B9F1801257E3}"/>
              </c:ext>
            </c:extLst>
          </c:dPt>
          <c:dPt>
            <c:idx val="4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2484-431A-9CBF-B9F1801257E3}"/>
              </c:ext>
            </c:extLst>
          </c:dPt>
          <c:dPt>
            <c:idx val="5"/>
            <c:bubble3D val="0"/>
            <c:spPr>
              <a:solidFill>
                <a:srgbClr val="EA1EC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2484-431A-9CBF-B9F1801257E3}"/>
              </c:ext>
            </c:extLst>
          </c:dPt>
          <c:dLbls>
            <c:dLbl>
              <c:idx val="3"/>
              <c:layout>
                <c:manualLayout>
                  <c:x val="0"/>
                  <c:y val="3.70370370370370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484-431A-9CBF-B9F1801257E3}"/>
                </c:ext>
              </c:extLst>
            </c:dLbl>
            <c:spPr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22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Lapas1!$A$2:$A$7</c:f>
              <c:strCache>
                <c:ptCount val="6"/>
                <c:pt idx="0">
                  <c:v>Studijuoja universitete</c:v>
                </c:pt>
                <c:pt idx="1">
                  <c:v>Studijuoja kolegijoje </c:v>
                </c:pt>
                <c:pt idx="2">
                  <c:v>Mokosi profesinio rengimo mokyklose</c:v>
                </c:pt>
                <c:pt idx="4">
                  <c:v>Savanoriauja kariuomenėje</c:v>
                </c:pt>
                <c:pt idx="5">
                  <c:v>Dirba</c:v>
                </c:pt>
              </c:strCache>
            </c:strRef>
          </c:cat>
          <c:val>
            <c:numRef>
              <c:f>Lapas1!$B$2:$B$7</c:f>
              <c:numCache>
                <c:formatCode>General</c:formatCode>
                <c:ptCount val="6"/>
                <c:pt idx="0">
                  <c:v>38</c:v>
                </c:pt>
                <c:pt idx="1">
                  <c:v>21</c:v>
                </c:pt>
                <c:pt idx="2">
                  <c:v>6</c:v>
                </c:pt>
                <c:pt idx="4">
                  <c:v>15</c:v>
                </c:pt>
                <c:pt idx="5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484-431A-9CBF-B9F1801257E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63888574475065596"/>
          <c:y val="0.31494765237678601"/>
          <c:w val="0.32003215223097098"/>
          <c:h val="0.40620705745115199"/>
        </c:manualLayout>
      </c:layout>
      <c:overlay val="0"/>
      <c:spPr>
        <a:solidFill>
          <a:schemeClr val="accent6">
            <a:lumMod val="20000"/>
            <a:lumOff val="80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6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178323d5-78ef-4345-80b8-6e18aed757dc}"/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lang="en-US"/>
      </a:pPr>
      <a:endParaRPr lang="lt-L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2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dirty="0" smtClean="0"/>
              <a:t>2025-2026 </a:t>
            </a:r>
            <a:r>
              <a:rPr lang="lt-LT" dirty="0" err="1"/>
              <a:t>m.m</a:t>
            </a:r>
            <a:r>
              <a:rPr lang="lt-LT" dirty="0"/>
              <a:t>. abiturientų tolimesnė </a:t>
            </a:r>
            <a:r>
              <a:rPr lang="lt-LT" dirty="0" smtClean="0"/>
              <a:t>veikla,</a:t>
            </a:r>
            <a:r>
              <a:rPr lang="lt-LT" baseline="0" dirty="0" smtClean="0"/>
              <a:t> 96</a:t>
            </a:r>
            <a:r>
              <a:rPr lang="lt-LT" dirty="0" smtClean="0"/>
              <a:t> abiturientai</a:t>
            </a:r>
          </a:p>
          <a:p>
            <a:pPr>
              <a:defRPr sz="2800"/>
            </a:pPr>
            <a:r>
              <a:rPr lang="lt-LT" dirty="0" smtClean="0"/>
              <a:t>(%)</a:t>
            </a:r>
            <a:endParaRPr lang="lt-LT" dirty="0"/>
          </a:p>
        </c:rich>
      </c:tx>
      <c:layout>
        <c:manualLayout>
          <c:xMode val="edge"/>
          <c:yMode val="edge"/>
          <c:x val="0.145822916666667"/>
          <c:y val="4.07407407407407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2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2024-2025 m.m. tolimesnė abiturientų veikla (102 abiturientai)</c:v>
                </c:pt>
              </c:strCache>
            </c:strRef>
          </c:tx>
          <c:dPt>
            <c:idx val="0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CE5-4566-94ED-198418104D80}"/>
              </c:ext>
            </c:extLst>
          </c:dPt>
          <c:dPt>
            <c:idx val="1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CE5-4566-94ED-198418104D80}"/>
              </c:ext>
            </c:extLst>
          </c:dPt>
          <c:dPt>
            <c:idx val="2"/>
            <c:bubble3D val="0"/>
            <c:spPr>
              <a:solidFill>
                <a:srgbClr val="67E367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CE5-4566-94ED-198418104D8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2CE5-4566-94ED-198418104D80}"/>
              </c:ext>
            </c:extLst>
          </c:dPt>
          <c:dPt>
            <c:idx val="4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2CE5-4566-94ED-198418104D80}"/>
              </c:ext>
            </c:extLst>
          </c:dPt>
          <c:dPt>
            <c:idx val="5"/>
            <c:bubble3D val="0"/>
            <c:spPr>
              <a:solidFill>
                <a:srgbClr val="EA1EC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2CE5-4566-94ED-198418104D80}"/>
              </c:ext>
            </c:extLst>
          </c:dPt>
          <c:dLbls>
            <c:spPr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22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Lapas1!$A$2:$A$7</c:f>
              <c:strCache>
                <c:ptCount val="6"/>
                <c:pt idx="0">
                  <c:v>Studijuoja universitete</c:v>
                </c:pt>
                <c:pt idx="1">
                  <c:v>Studijuoja kolegijoje </c:v>
                </c:pt>
                <c:pt idx="2">
                  <c:v>Mokosi profesinio rengimo mokyklose</c:v>
                </c:pt>
                <c:pt idx="4">
                  <c:v>Savanoriauja kariuomenėje</c:v>
                </c:pt>
                <c:pt idx="5">
                  <c:v>Dirba</c:v>
                </c:pt>
              </c:strCache>
            </c:strRef>
          </c:cat>
          <c:val>
            <c:numRef>
              <c:f>Lapas1!$B$2:$B$7</c:f>
              <c:numCache>
                <c:formatCode>General</c:formatCode>
                <c:ptCount val="6"/>
                <c:pt idx="0">
                  <c:v>38</c:v>
                </c:pt>
                <c:pt idx="1">
                  <c:v>21</c:v>
                </c:pt>
                <c:pt idx="2">
                  <c:v>6</c:v>
                </c:pt>
                <c:pt idx="4">
                  <c:v>15</c:v>
                </c:pt>
                <c:pt idx="5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CE5-4566-94ED-198418104D80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63471907808398953"/>
          <c:y val="0.3093920968212307"/>
          <c:w val="0.32003215223097098"/>
          <c:h val="0.40620705745115199"/>
        </c:manualLayout>
      </c:layout>
      <c:overlay val="0"/>
      <c:spPr>
        <a:solidFill>
          <a:schemeClr val="accent6">
            <a:lumMod val="20000"/>
            <a:lumOff val="80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6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5c51396e-1f06-471f-9b6f-3f43a5c78615}"/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lang="en-US"/>
      </a:pPr>
      <a:endParaRPr lang="lt-L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2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lt-LT" sz="2800" b="1" dirty="0">
                <a:solidFill>
                  <a:schemeClr val="tx1"/>
                </a:solidFill>
              </a:rPr>
              <a:t>Aukštųjų/profesinių</a:t>
            </a:r>
            <a:r>
              <a:rPr lang="lt-LT" sz="2400" dirty="0">
                <a:solidFill>
                  <a:schemeClr val="tx1"/>
                </a:solidFill>
              </a:rPr>
              <a:t> </a:t>
            </a:r>
            <a:r>
              <a:rPr lang="lt-LT" sz="2800" b="1" dirty="0">
                <a:solidFill>
                  <a:schemeClr val="tx1"/>
                </a:solidFill>
              </a:rPr>
              <a:t>mokyklų pasirinkimas (mok.sk.)</a:t>
            </a:r>
          </a:p>
        </c:rich>
      </c:tx>
      <c:layout>
        <c:manualLayout>
          <c:xMode val="edge"/>
          <c:yMode val="edge"/>
          <c:x val="0.18167183398950101"/>
          <c:y val="3.14814814814814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2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Aukštųjų/profesinių mokyklų pasirinkimas (mok.sk.)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40B-412F-BC3A-59B4CA2FF0B2}"/>
              </c:ext>
            </c:extLst>
          </c:dPt>
          <c:dPt>
            <c:idx val="1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40B-412F-BC3A-59B4CA2FF0B2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40B-412F-BC3A-59B4CA2FF0B2}"/>
              </c:ext>
            </c:extLst>
          </c:dPt>
          <c:dLbls>
            <c:dLbl>
              <c:idx val="1"/>
              <c:layout>
                <c:manualLayout>
                  <c:x val="-8.3607896693872027E-17"/>
                  <c:y val="1.805597351790550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940B-412F-BC3A-59B4CA2FF0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Lapas1!$A$2:$A$4</c:f>
              <c:strCache>
                <c:ptCount val="3"/>
                <c:pt idx="0">
                  <c:v>Universitetai</c:v>
                </c:pt>
                <c:pt idx="1">
                  <c:v>Kolegijos</c:v>
                </c:pt>
                <c:pt idx="2">
                  <c:v>Profesinės mokyklos</c:v>
                </c:pt>
              </c:strCache>
            </c:strRef>
          </c:cat>
          <c:val>
            <c:numRef>
              <c:f>Lapas1!$B$2:$B$4</c:f>
              <c:numCache>
                <c:formatCode>General</c:formatCode>
                <c:ptCount val="3"/>
                <c:pt idx="0">
                  <c:v>38</c:v>
                </c:pt>
                <c:pt idx="1">
                  <c:v>21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40B-412F-BC3A-59B4CA2FF0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8"/>
        <c:overlap val="4"/>
        <c:axId val="2121037776"/>
        <c:axId val="2121031952"/>
      </c:barChart>
      <c:catAx>
        <c:axId val="212103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121031952"/>
        <c:crosses val="autoZero"/>
        <c:auto val="1"/>
        <c:lblAlgn val="ctr"/>
        <c:lblOffset val="100"/>
        <c:noMultiLvlLbl val="0"/>
      </c:catAx>
      <c:valAx>
        <c:axId val="2121031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121037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27cfc2c5-a7e3-4223-b303-b444fb886d6f}"/>
      </c:ext>
    </c:extLst>
  </c:chart>
  <c:spPr>
    <a:gradFill flip="none" rotWithShape="1">
      <a:gsLst>
        <a:gs pos="0">
          <a:schemeClr val="accent3">
            <a:lumMod val="5000"/>
            <a:lumOff val="95000"/>
          </a:schemeClr>
        </a:gs>
        <a:gs pos="74000">
          <a:schemeClr val="accent3">
            <a:lumMod val="45000"/>
            <a:lumOff val="55000"/>
          </a:schemeClr>
        </a:gs>
        <a:gs pos="83000">
          <a:schemeClr val="accent3">
            <a:lumMod val="45000"/>
            <a:lumOff val="55000"/>
          </a:schemeClr>
        </a:gs>
        <a:gs pos="100000">
          <a:schemeClr val="accent3">
            <a:lumMod val="30000"/>
            <a:lumOff val="70000"/>
          </a:schemeClr>
        </a:gs>
      </a:gsLst>
      <a:lin ang="5400000" scaled="1"/>
      <a:tileRect/>
    </a:gradFill>
    <a:ln>
      <a:noFill/>
    </a:ln>
    <a:effectLst/>
  </c:spPr>
  <c:txPr>
    <a:bodyPr/>
    <a:lstStyle/>
    <a:p>
      <a:pPr>
        <a:defRPr lang="en-US"/>
      </a:pPr>
      <a:endParaRPr lang="lt-L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2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lt-LT" sz="2800" b="1" dirty="0">
                <a:solidFill>
                  <a:schemeClr val="tx1"/>
                </a:solidFill>
              </a:rPr>
              <a:t>Aukštųjų/profesinių</a:t>
            </a:r>
            <a:r>
              <a:rPr lang="lt-LT" sz="2400" dirty="0">
                <a:solidFill>
                  <a:schemeClr val="tx1"/>
                </a:solidFill>
              </a:rPr>
              <a:t> </a:t>
            </a:r>
            <a:r>
              <a:rPr lang="lt-LT" sz="2800" b="1" dirty="0">
                <a:solidFill>
                  <a:schemeClr val="tx1"/>
                </a:solidFill>
              </a:rPr>
              <a:t>mokyklų pasirinkimas </a:t>
            </a:r>
          </a:p>
          <a:p>
            <a:pPr>
              <a:defRPr sz="2400">
                <a:solidFill>
                  <a:schemeClr val="tx1"/>
                </a:solidFill>
              </a:defRPr>
            </a:pPr>
            <a:r>
              <a:rPr lang="lt-LT" sz="1200" b="1" dirty="0">
                <a:solidFill>
                  <a:schemeClr val="tx1"/>
                </a:solidFill>
              </a:rPr>
              <a:t>(% nuo visų abiturientų, t.y. nuo </a:t>
            </a:r>
            <a:r>
              <a:rPr lang="lt-LT" sz="1200" b="1" dirty="0" smtClean="0">
                <a:solidFill>
                  <a:schemeClr val="tx1"/>
                </a:solidFill>
              </a:rPr>
              <a:t>96 </a:t>
            </a:r>
            <a:r>
              <a:rPr lang="lt-LT" sz="1200" b="1" dirty="0">
                <a:solidFill>
                  <a:schemeClr val="tx1"/>
                </a:solidFill>
              </a:rPr>
              <a:t>mokinių)</a:t>
            </a:r>
          </a:p>
          <a:p>
            <a:pPr>
              <a:defRPr sz="2400">
                <a:solidFill>
                  <a:schemeClr val="tx1"/>
                </a:solidFill>
              </a:defRPr>
            </a:pPr>
            <a:endParaRPr lang="lt-LT" sz="1200" b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8167183398950101"/>
          <c:y val="3.14814814814814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2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6.7719408178526772E-2"/>
          <c:y val="0.35496527423990748"/>
          <c:w val="0.90719793305964447"/>
          <c:h val="0.4743550676388141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Aukštųjų/profesinių mokyklų pasirinkimas (mok.sk.)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F64-4E4F-85EB-0D316A9E23CD}"/>
              </c:ext>
            </c:extLst>
          </c:dPt>
          <c:dPt>
            <c:idx val="1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F64-4E4F-85EB-0D316A9E23CD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F64-4E4F-85EB-0D316A9E23CD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40%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F64-4E4F-85EB-0D316A9E23CD}"/>
                </c:ext>
              </c:extLst>
            </c:dLbl>
            <c:dLbl>
              <c:idx val="1"/>
              <c:layout>
                <c:manualLayout>
                  <c:x val="1.8241933644966399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22%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FF64-4E4F-85EB-0D316A9E23CD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6%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FF64-4E4F-85EB-0D316A9E23CD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Lapas1!$A$2:$A$4</c:f>
              <c:strCache>
                <c:ptCount val="3"/>
                <c:pt idx="0">
                  <c:v>Universitetai</c:v>
                </c:pt>
                <c:pt idx="1">
                  <c:v>Kolegijos</c:v>
                </c:pt>
                <c:pt idx="2">
                  <c:v>Profesinės mokyklos</c:v>
                </c:pt>
              </c:strCache>
            </c:strRef>
          </c:cat>
          <c:val>
            <c:numRef>
              <c:f>Lapas1!$B$2:$B$4</c:f>
              <c:numCache>
                <c:formatCode>General</c:formatCode>
                <c:ptCount val="3"/>
                <c:pt idx="0">
                  <c:v>38</c:v>
                </c:pt>
                <c:pt idx="1">
                  <c:v>21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F64-4E4F-85EB-0D316A9E23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8"/>
        <c:overlap val="4"/>
        <c:axId val="2121037776"/>
        <c:axId val="2121031952"/>
      </c:barChart>
      <c:catAx>
        <c:axId val="212103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121031952"/>
        <c:crosses val="autoZero"/>
        <c:auto val="1"/>
        <c:lblAlgn val="ctr"/>
        <c:lblOffset val="100"/>
        <c:noMultiLvlLbl val="0"/>
      </c:catAx>
      <c:valAx>
        <c:axId val="2121031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121037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27cfc2c5-a7e3-4223-b303-b444fb886d6f}"/>
      </c:ext>
    </c:extLst>
  </c:chart>
  <c:spPr>
    <a:gradFill flip="none" rotWithShape="1">
      <a:gsLst>
        <a:gs pos="0">
          <a:schemeClr val="accent3">
            <a:lumMod val="5000"/>
            <a:lumOff val="95000"/>
          </a:schemeClr>
        </a:gs>
        <a:gs pos="74000">
          <a:schemeClr val="accent3">
            <a:lumMod val="45000"/>
            <a:lumOff val="55000"/>
          </a:schemeClr>
        </a:gs>
        <a:gs pos="83000">
          <a:schemeClr val="accent3">
            <a:lumMod val="45000"/>
            <a:lumOff val="55000"/>
          </a:schemeClr>
        </a:gs>
        <a:gs pos="100000">
          <a:schemeClr val="accent3">
            <a:lumMod val="30000"/>
            <a:lumOff val="70000"/>
          </a:schemeClr>
        </a:gs>
      </a:gsLst>
      <a:lin ang="5400000" scaled="1"/>
      <a:tileRect/>
    </a:gradFill>
    <a:ln>
      <a:noFill/>
    </a:ln>
    <a:effectLst/>
  </c:spPr>
  <c:txPr>
    <a:bodyPr/>
    <a:lstStyle/>
    <a:p>
      <a:pPr>
        <a:defRPr lang="en-US"/>
      </a:pPr>
      <a:endParaRPr lang="lt-L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800" b="1" i="0" u="none" strike="noStrike" kern="1200" spc="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2800" b="1" i="0" baseline="0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Studijų</a:t>
            </a:r>
            <a:r>
              <a:rPr lang="en-US" sz="2800" b="1" i="0" baseline="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i="0" baseline="0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finansavimas</a:t>
            </a:r>
            <a:r>
              <a:rPr lang="en-US" sz="2800" b="1" i="0" baseline="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i="0" baseline="0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aukštosiose</a:t>
            </a:r>
            <a:r>
              <a:rPr lang="en-US" sz="2800" b="1" i="0" baseline="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i="0" baseline="0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mokyklose</a:t>
            </a:r>
            <a:r>
              <a:rPr lang="en-US" sz="2800" b="1" i="0" baseline="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(mok.sk.)</a:t>
            </a:r>
            <a:endParaRPr lang="lt-LT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c:rich>
      </c:tx>
      <c:layout>
        <c:manualLayout>
          <c:xMode val="edge"/>
          <c:yMode val="edge"/>
          <c:x val="0.13630831643002028"/>
          <c:y val="3.135916078949789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lang="en-US" sz="2800" b="1" i="0" u="none" strike="noStrike" kern="1200" spc="0" baseline="0">
              <a:solidFill>
                <a:prstClr val="black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Stulpelis1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8FF-4024-861B-CB888518BA2A}"/>
              </c:ext>
            </c:extLst>
          </c:dPt>
          <c:dPt>
            <c:idx val="1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8FF-4024-861B-CB888518BA2A}"/>
              </c:ext>
            </c:extLst>
          </c:dPt>
          <c:dLbls>
            <c:dLbl>
              <c:idx val="0"/>
              <c:layout>
                <c:manualLayout>
                  <c:x val="4.7727001551127112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49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8FF-4024-861B-CB888518BA2A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08FF-4024-861B-CB888518BA2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Lapas1!$A$2:$A$3</c:f>
              <c:strCache>
                <c:ptCount val="2"/>
                <c:pt idx="0">
                  <c:v>Valstybės finansuojama</c:v>
                </c:pt>
                <c:pt idx="1">
                  <c:v>Valstybės nefinansuojama</c:v>
                </c:pt>
              </c:strCache>
            </c:strRef>
          </c:cat>
          <c:val>
            <c:numRef>
              <c:f>Lapas1!$B$2:$B$3</c:f>
              <c:numCache>
                <c:formatCode>General</c:formatCode>
                <c:ptCount val="2"/>
                <c:pt idx="0">
                  <c:v>49</c:v>
                </c:pt>
                <c:pt idx="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8FF-4024-861B-CB888518BA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0036400"/>
        <c:axId val="150044720"/>
      </c:barChart>
      <c:catAx>
        <c:axId val="150036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50044720"/>
        <c:crosses val="autoZero"/>
        <c:auto val="1"/>
        <c:lblAlgn val="ctr"/>
        <c:lblOffset val="100"/>
        <c:noMultiLvlLbl val="0"/>
      </c:catAx>
      <c:valAx>
        <c:axId val="150044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50036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8cfaad13-f992-419e-8732-32da37c253e1}"/>
      </c:ext>
    </c:extLst>
  </c:chart>
  <c:spPr>
    <a:gradFill>
      <a:gsLst>
        <a:gs pos="0">
          <a:schemeClr val="accent3">
            <a:lumMod val="5000"/>
            <a:lumOff val="95000"/>
          </a:schemeClr>
        </a:gs>
        <a:gs pos="74000">
          <a:schemeClr val="accent3">
            <a:lumMod val="45000"/>
            <a:lumOff val="55000"/>
          </a:schemeClr>
        </a:gs>
        <a:gs pos="83000">
          <a:schemeClr val="accent3">
            <a:lumMod val="45000"/>
            <a:lumOff val="55000"/>
          </a:schemeClr>
        </a:gs>
        <a:gs pos="100000">
          <a:schemeClr val="accent3">
            <a:lumMod val="30000"/>
            <a:lumOff val="70000"/>
          </a:schemeClr>
        </a:gs>
      </a:gsLst>
      <a:lin ang="5400000" scaled="1"/>
    </a:gradFill>
    <a:ln>
      <a:noFill/>
    </a:ln>
    <a:effectLst/>
  </c:spPr>
  <c:txPr>
    <a:bodyPr/>
    <a:lstStyle/>
    <a:p>
      <a:pPr>
        <a:defRPr lang="en-US"/>
      </a:pPr>
      <a:endParaRPr lang="lt-L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defTabSz="914400">
              <a:defRPr lang="en-US" sz="28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lt-LT" dirty="0"/>
              <a:t>Studijų finansavimas aukštosiose mokyklose </a:t>
            </a:r>
          </a:p>
          <a:p>
            <a:pPr defTabSz="914400">
              <a:defRPr sz="2800" b="1">
                <a:solidFill>
                  <a:schemeClr val="tx1"/>
                </a:solidFill>
              </a:defRPr>
            </a:pPr>
            <a:r>
              <a:rPr lang="lt-LT" sz="1200" dirty="0"/>
              <a:t>(%</a:t>
            </a:r>
            <a:r>
              <a:rPr lang="lt-LT" altLang="en-US" sz="1200" dirty="0"/>
              <a:t> nuo studijuojančių aukštosiose mokyklose, </a:t>
            </a:r>
            <a:r>
              <a:rPr lang="lt-LT" altLang="en-US" sz="1200" dirty="0" err="1"/>
              <a:t>t.y</a:t>
            </a:r>
            <a:r>
              <a:rPr lang="lt-LT" altLang="en-US" sz="1200" dirty="0"/>
              <a:t>. nuo </a:t>
            </a:r>
            <a:r>
              <a:rPr lang="lt-LT" altLang="en-US" sz="1200" dirty="0" smtClean="0"/>
              <a:t>59 </a:t>
            </a:r>
            <a:r>
              <a:rPr lang="lt-LT" altLang="en-US" sz="1200" dirty="0"/>
              <a:t>mokinio</a:t>
            </a:r>
            <a:r>
              <a:rPr lang="lt-LT" sz="1200" dirty="0"/>
              <a:t>)</a:t>
            </a:r>
          </a:p>
        </c:rich>
      </c:tx>
      <c:layout>
        <c:manualLayout>
          <c:xMode val="edge"/>
          <c:yMode val="edge"/>
          <c:x val="0.25187613538551601"/>
          <c:y val="1.7368468713212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defTabSz="914400">
            <a:defRPr lang="en-US" sz="2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5.8938900982443414E-2"/>
          <c:y val="0.32315936058114986"/>
          <c:w val="0.90287949777665455"/>
          <c:h val="0.508743130825028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Studijų finansavimas aukštosiose mokyklose (mok.sk.)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271-4A11-93DF-8A3FF1E5DC66}"/>
              </c:ext>
            </c:extLst>
          </c:dPt>
          <c:dPt>
            <c:idx val="1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271-4A11-93DF-8A3FF1E5DC66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altLang="en-US" dirty="0" smtClean="0"/>
                      <a:t>83%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4271-4A11-93DF-8A3FF1E5DC66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17%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4271-4A11-93DF-8A3FF1E5DC66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Lapas1!$A$2:$A$3</c:f>
              <c:strCache>
                <c:ptCount val="2"/>
                <c:pt idx="0">
                  <c:v>Valstybės finansuojama</c:v>
                </c:pt>
                <c:pt idx="1">
                  <c:v>Valstybės nefinansuojama</c:v>
                </c:pt>
              </c:strCache>
            </c:strRef>
          </c:cat>
          <c:val>
            <c:numRef>
              <c:f>Lapas1!$B$2:$B$3</c:f>
              <c:numCache>
                <c:formatCode>General</c:formatCode>
                <c:ptCount val="2"/>
                <c:pt idx="0">
                  <c:v>49</c:v>
                </c:pt>
                <c:pt idx="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271-4A11-93DF-8A3FF1E5DC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0036400"/>
        <c:axId val="150044720"/>
      </c:barChart>
      <c:catAx>
        <c:axId val="150036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50044720"/>
        <c:crosses val="autoZero"/>
        <c:auto val="1"/>
        <c:lblAlgn val="ctr"/>
        <c:lblOffset val="100"/>
        <c:noMultiLvlLbl val="0"/>
      </c:catAx>
      <c:valAx>
        <c:axId val="150044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50036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8cfaad13-f992-419e-8732-32da37c253e1}"/>
      </c:ext>
    </c:extLst>
  </c:chart>
  <c:spPr>
    <a:gradFill>
      <a:gsLst>
        <a:gs pos="0">
          <a:schemeClr val="accent3">
            <a:lumMod val="5000"/>
            <a:lumOff val="95000"/>
          </a:schemeClr>
        </a:gs>
        <a:gs pos="74000">
          <a:schemeClr val="accent3">
            <a:lumMod val="45000"/>
            <a:lumOff val="55000"/>
          </a:schemeClr>
        </a:gs>
        <a:gs pos="83000">
          <a:schemeClr val="accent3">
            <a:lumMod val="45000"/>
            <a:lumOff val="55000"/>
          </a:schemeClr>
        </a:gs>
        <a:gs pos="100000">
          <a:schemeClr val="accent3">
            <a:lumMod val="30000"/>
            <a:lumOff val="70000"/>
          </a:schemeClr>
        </a:gs>
      </a:gsLst>
      <a:lin ang="5400000" scaled="1"/>
    </a:gradFill>
    <a:ln>
      <a:noFill/>
    </a:ln>
    <a:effectLst/>
  </c:spPr>
  <c:txPr>
    <a:bodyPr/>
    <a:lstStyle/>
    <a:p>
      <a:pPr>
        <a:defRPr lang="en-US"/>
      </a:pPr>
      <a:endParaRPr lang="lt-L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3615624999999999"/>
          <c:y val="3.51851851851852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2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Kiti pasirinkimai (mok. sk.)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017-4F90-B32D-08093B53D4C8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017-4F90-B32D-08093B53D4C8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15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1017-4F90-B32D-08093B53D4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Lapas1!$A$2:$A$4</c:f>
              <c:strCache>
                <c:ptCount val="3"/>
                <c:pt idx="1">
                  <c:v>Dirba</c:v>
                </c:pt>
                <c:pt idx="2">
                  <c:v>Savanoriauja kariuomenėje</c:v>
                </c:pt>
              </c:strCache>
            </c:strRef>
          </c:cat>
          <c:val>
            <c:numRef>
              <c:f>Lapas1!$B$2:$B$4</c:f>
              <c:numCache>
                <c:formatCode>General</c:formatCode>
                <c:ptCount val="3"/>
                <c:pt idx="1">
                  <c:v>18</c:v>
                </c:pt>
                <c:pt idx="2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AF-4A21-898B-3A1F09B2D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50034736"/>
        <c:axId val="150032656"/>
      </c:barChart>
      <c:catAx>
        <c:axId val="1500347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50032656"/>
        <c:crosses val="autoZero"/>
        <c:auto val="1"/>
        <c:lblAlgn val="ctr"/>
        <c:lblOffset val="100"/>
        <c:noMultiLvlLbl val="0"/>
      </c:catAx>
      <c:valAx>
        <c:axId val="1500326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50034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66d8680b-9e73-433f-b3f9-f21a7d12d427}"/>
      </c:ext>
    </c:extLst>
  </c:chart>
  <c:spPr>
    <a:gradFill>
      <a:gsLst>
        <a:gs pos="0">
          <a:schemeClr val="accent3">
            <a:lumMod val="5000"/>
            <a:lumOff val="95000"/>
          </a:schemeClr>
        </a:gs>
        <a:gs pos="74000">
          <a:schemeClr val="accent3">
            <a:lumMod val="45000"/>
            <a:lumOff val="55000"/>
          </a:schemeClr>
        </a:gs>
        <a:gs pos="83000">
          <a:schemeClr val="accent3">
            <a:lumMod val="45000"/>
            <a:lumOff val="55000"/>
          </a:schemeClr>
        </a:gs>
        <a:gs pos="100000">
          <a:schemeClr val="accent3">
            <a:lumMod val="30000"/>
            <a:lumOff val="70000"/>
          </a:schemeClr>
        </a:gs>
      </a:gsLst>
      <a:lin ang="5400000" scaled="1"/>
    </a:gradFill>
    <a:ln>
      <a:noFill/>
    </a:ln>
    <a:effectLst/>
  </c:spPr>
  <c:txPr>
    <a:bodyPr/>
    <a:lstStyle/>
    <a:p>
      <a:pPr>
        <a:defRPr lang="en-US"/>
      </a:pPr>
      <a:endParaRPr lang="lt-L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defTabSz="914400">
              <a:defRPr lang="en-US" sz="28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lt-LT" dirty="0"/>
              <a:t>Kiti pasirinkimai </a:t>
            </a:r>
            <a:r>
              <a:rPr lang="lt-LT" sz="1400" dirty="0"/>
              <a:t>(% nuo visų abiturientų, </a:t>
            </a:r>
            <a:r>
              <a:rPr lang="lt-LT" sz="1400" dirty="0" err="1"/>
              <a:t>t.y</a:t>
            </a:r>
            <a:r>
              <a:rPr lang="lt-LT" sz="1400" dirty="0"/>
              <a:t>. nuo </a:t>
            </a:r>
            <a:r>
              <a:rPr lang="lt-LT" sz="1400" dirty="0" smtClean="0"/>
              <a:t>96 </a:t>
            </a:r>
            <a:r>
              <a:rPr lang="lt-LT" sz="1400" dirty="0"/>
              <a:t>mokinių)</a:t>
            </a:r>
          </a:p>
        </c:rich>
      </c:tx>
      <c:layout>
        <c:manualLayout>
          <c:xMode val="edge"/>
          <c:yMode val="edge"/>
          <c:x val="0.13383356231853999"/>
          <c:y val="4.06953167173573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defTabSz="914400">
            <a:defRPr lang="en-US" sz="2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Kiti pasirinkimai (mok. sk.)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E3B-4C83-9199-1E3CA6DB5ED3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17%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4E3B-4C83-9199-1E3CA6DB5ED3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16%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4E3B-4C83-9199-1E3CA6DB5ED3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Lapas1!$A$2:$A$4</c:f>
              <c:strCache>
                <c:ptCount val="3"/>
                <c:pt idx="1">
                  <c:v>Dirba</c:v>
                </c:pt>
                <c:pt idx="2">
                  <c:v>Savanoriauja kariuomenėje</c:v>
                </c:pt>
              </c:strCache>
            </c:strRef>
          </c:cat>
          <c:val>
            <c:numRef>
              <c:f>Lapas1!$B$2:$B$4</c:f>
              <c:numCache>
                <c:formatCode>General</c:formatCode>
                <c:ptCount val="3"/>
                <c:pt idx="1">
                  <c:v>18</c:v>
                </c:pt>
                <c:pt idx="2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E3B-4C83-9199-1E3CA6DB5E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50034736"/>
        <c:axId val="150032656"/>
      </c:barChart>
      <c:catAx>
        <c:axId val="1500347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50032656"/>
        <c:crosses val="autoZero"/>
        <c:auto val="1"/>
        <c:lblAlgn val="ctr"/>
        <c:lblOffset val="100"/>
        <c:noMultiLvlLbl val="0"/>
      </c:catAx>
      <c:valAx>
        <c:axId val="1500326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50034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66d8680b-9e73-433f-b3f9-f21a7d12d427}"/>
      </c:ext>
    </c:extLst>
  </c:chart>
  <c:spPr>
    <a:gradFill>
      <a:gsLst>
        <a:gs pos="0">
          <a:schemeClr val="accent3">
            <a:lumMod val="5000"/>
            <a:lumOff val="95000"/>
          </a:schemeClr>
        </a:gs>
        <a:gs pos="74000">
          <a:schemeClr val="accent3">
            <a:lumMod val="45000"/>
            <a:lumOff val="55000"/>
          </a:schemeClr>
        </a:gs>
        <a:gs pos="83000">
          <a:schemeClr val="accent3">
            <a:lumMod val="45000"/>
            <a:lumOff val="55000"/>
          </a:schemeClr>
        </a:gs>
        <a:gs pos="100000">
          <a:schemeClr val="accent3">
            <a:lumMod val="30000"/>
            <a:lumOff val="70000"/>
          </a:schemeClr>
        </a:gs>
      </a:gsLst>
      <a:lin ang="5400000" scaled="1"/>
    </a:gradFill>
    <a:ln>
      <a:noFill/>
    </a:ln>
    <a:effectLst/>
  </c:spPr>
  <c:txPr>
    <a:bodyPr/>
    <a:lstStyle/>
    <a:p>
      <a:pPr>
        <a:defRPr lang="en-US"/>
      </a:pPr>
      <a:endParaRPr lang="lt-LT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3200" b="1" i="0" baseline="0" dirty="0" err="1" smtClean="0">
                <a:solidFill>
                  <a:schemeClr val="tx1"/>
                </a:solidFill>
                <a:effectLst/>
              </a:rPr>
              <a:t>Pasirinkti</a:t>
            </a:r>
            <a:r>
              <a:rPr lang="en-US" sz="3200" b="0" i="0" baseline="0" dirty="0" smtClean="0">
                <a:solidFill>
                  <a:schemeClr val="tx1"/>
                </a:solidFill>
                <a:effectLst/>
              </a:rPr>
              <a:t> </a:t>
            </a:r>
            <a:r>
              <a:rPr lang="en-US" sz="3200" b="1" i="0" baseline="0" dirty="0" err="1" smtClean="0">
                <a:solidFill>
                  <a:schemeClr val="tx1"/>
                </a:solidFill>
                <a:effectLst/>
              </a:rPr>
              <a:t>universitetai</a:t>
            </a:r>
            <a:r>
              <a:rPr lang="en-US" sz="3200" b="1" i="0" baseline="0" dirty="0" smtClean="0">
                <a:solidFill>
                  <a:schemeClr val="tx1"/>
                </a:solidFill>
                <a:effectLst/>
              </a:rPr>
              <a:t> (</a:t>
            </a:r>
            <a:r>
              <a:rPr lang="en-US" sz="3200" b="1" i="0" baseline="0" dirty="0" err="1" smtClean="0">
                <a:solidFill>
                  <a:schemeClr val="tx1"/>
                </a:solidFill>
                <a:effectLst/>
              </a:rPr>
              <a:t>mok</a:t>
            </a:r>
            <a:r>
              <a:rPr lang="en-US" sz="3200" b="1" i="0" baseline="0" dirty="0" smtClean="0">
                <a:solidFill>
                  <a:schemeClr val="tx1"/>
                </a:solidFill>
                <a:effectLst/>
              </a:rPr>
              <a:t>. sk.)</a:t>
            </a:r>
            <a:endParaRPr lang="lt-LT" sz="3200" dirty="0" smtClean="0">
              <a:solidFill>
                <a:schemeClr val="tx1"/>
              </a:solidFill>
              <a:effectLst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endParaRPr lang="lt-LT" sz="32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3200" b="0" i="0" u="none" strike="noStrike" kern="1200" spc="0" baseline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'[Microsoft PowerPoint diagrama]Lapas1'!$A$2:$A$11</c:f>
              <c:strCache>
                <c:ptCount val="10"/>
                <c:pt idx="0">
                  <c:v>LMTA</c:v>
                </c:pt>
                <c:pt idx="1">
                  <c:v>LSU</c:v>
                </c:pt>
                <c:pt idx="2">
                  <c:v>LKA</c:v>
                </c:pt>
                <c:pt idx="3">
                  <c:v>MRU</c:v>
                </c:pt>
                <c:pt idx="4">
                  <c:v>KU</c:v>
                </c:pt>
                <c:pt idx="5">
                  <c:v>VDU</c:v>
                </c:pt>
                <c:pt idx="6">
                  <c:v>KTU</c:v>
                </c:pt>
                <c:pt idx="7">
                  <c:v>Vilniaus TECH</c:v>
                </c:pt>
                <c:pt idx="8">
                  <c:v>LSMU</c:v>
                </c:pt>
                <c:pt idx="9">
                  <c:v>VU</c:v>
                </c:pt>
              </c:strCache>
            </c:strRef>
          </c:cat>
          <c:val>
            <c:numRef>
              <c:f>'[Microsoft PowerPoint diagrama]Lapas1'!$B$2:$B$11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5</c:v>
                </c:pt>
                <c:pt idx="8">
                  <c:v>6</c:v>
                </c:pt>
                <c:pt idx="9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40-4B0C-82DC-08DC1D6CF8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398848127"/>
        <c:axId val="1398832319"/>
      </c:barChart>
      <c:catAx>
        <c:axId val="13988481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398832319"/>
        <c:crosses val="autoZero"/>
        <c:auto val="1"/>
        <c:lblAlgn val="ctr"/>
        <c:lblOffset val="100"/>
        <c:noMultiLvlLbl val="0"/>
      </c:catAx>
      <c:valAx>
        <c:axId val="13988323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3988481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1119266732283501"/>
          <c:y val="2.962962962962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28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7.6780347769028867E-2"/>
          <c:y val="9.8481481481481475E-2"/>
          <c:w val="0.90339936023622047"/>
          <c:h val="0.8465618256051327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Pasirinktos kolegijos (mok. sk.)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F693-4A6A-AB61-9DA485970DA5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693-4A6A-AB61-9DA485970DA5}"/>
                </c:ext>
              </c:extLst>
            </c:dLbl>
            <c:dLbl>
              <c:idx val="2"/>
              <c:layout>
                <c:manualLayout>
                  <c:x val="2.0833333333333333E-3"/>
                  <c:y val="-6.7900450176106624E-1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F693-4A6A-AB61-9DA485970D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Lapas1!$A$2:$A$5</c:f>
              <c:strCache>
                <c:ptCount val="4"/>
                <c:pt idx="0">
                  <c:v>PK</c:v>
                </c:pt>
                <c:pt idx="1">
                  <c:v>ŠVK</c:v>
                </c:pt>
                <c:pt idx="2">
                  <c:v>KK</c:v>
                </c:pt>
                <c:pt idx="3">
                  <c:v>VIKO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7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FD-4E6D-8B0F-9A4D1C0D90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50003600"/>
        <c:axId val="150004016"/>
      </c:barChart>
      <c:catAx>
        <c:axId val="1500036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2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50004016"/>
        <c:crosses val="autoZero"/>
        <c:auto val="1"/>
        <c:lblAlgn val="ctr"/>
        <c:lblOffset val="100"/>
        <c:noMultiLvlLbl val="0"/>
      </c:catAx>
      <c:valAx>
        <c:axId val="150004016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50003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081905ab-359c-479b-bb46-2d83fc22ea2f}"/>
      </c:ext>
    </c:extLst>
  </c:chart>
  <c:spPr>
    <a:gradFill>
      <a:gsLst>
        <a:gs pos="0">
          <a:schemeClr val="accent3">
            <a:lumMod val="5000"/>
            <a:lumOff val="95000"/>
          </a:schemeClr>
        </a:gs>
        <a:gs pos="74000">
          <a:schemeClr val="accent3">
            <a:lumMod val="45000"/>
            <a:lumOff val="55000"/>
          </a:schemeClr>
        </a:gs>
        <a:gs pos="83000">
          <a:schemeClr val="accent3">
            <a:lumMod val="45000"/>
            <a:lumOff val="55000"/>
          </a:schemeClr>
        </a:gs>
        <a:gs pos="100000">
          <a:schemeClr val="accent3">
            <a:lumMod val="30000"/>
            <a:lumOff val="70000"/>
          </a:schemeClr>
        </a:gs>
      </a:gsLst>
      <a:lin ang="5400000" scaled="1"/>
    </a:gradFill>
    <a:ln>
      <a:noFill/>
    </a:ln>
    <a:effectLst/>
  </c:spPr>
  <c:txPr>
    <a:bodyPr/>
    <a:lstStyle/>
    <a:p>
      <a:pPr>
        <a:defRPr lang="en-US"/>
      </a:pPr>
      <a:endParaRPr lang="lt-L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5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5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5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5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5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5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Spustelėkite norėdami redaguoti šablono paantraštės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A43F1-3F41-4F37-BAC6-D14EA80627D3}" type="datetimeFigureOut">
              <a:rPr lang="lt-LT" smtClean="0"/>
              <a:t>2026-09-04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BE1D-13E6-45DE-B9C9-2CA6FDDB6FC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A43F1-3F41-4F37-BAC6-D14EA80627D3}" type="datetimeFigureOut">
              <a:rPr lang="lt-LT" smtClean="0"/>
              <a:t>2026-09-04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BE1D-13E6-45DE-B9C9-2CA6FDDB6FC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A43F1-3F41-4F37-BAC6-D14EA80627D3}" type="datetimeFigureOut">
              <a:rPr lang="lt-LT" smtClean="0"/>
              <a:t>2026-09-04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BE1D-13E6-45DE-B9C9-2CA6FDDB6FC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A43F1-3F41-4F37-BAC6-D14EA80627D3}" type="datetimeFigureOut">
              <a:rPr lang="lt-LT" smtClean="0"/>
              <a:t>2026-09-04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BE1D-13E6-45DE-B9C9-2CA6FDDB6FC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A43F1-3F41-4F37-BAC6-D14EA80627D3}" type="datetimeFigureOut">
              <a:rPr lang="lt-LT" smtClean="0"/>
              <a:t>2026-09-04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BE1D-13E6-45DE-B9C9-2CA6FDDB6FC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A43F1-3F41-4F37-BAC6-D14EA80627D3}" type="datetimeFigureOut">
              <a:rPr lang="lt-LT" smtClean="0"/>
              <a:t>2026-09-04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BE1D-13E6-45DE-B9C9-2CA6FDDB6FC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A43F1-3F41-4F37-BAC6-D14EA80627D3}" type="datetimeFigureOut">
              <a:rPr lang="lt-LT" smtClean="0"/>
              <a:t>2026-09-04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BE1D-13E6-45DE-B9C9-2CA6FDDB6FC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A43F1-3F41-4F37-BAC6-D14EA80627D3}" type="datetimeFigureOut">
              <a:rPr lang="lt-LT" smtClean="0"/>
              <a:t>2026-09-04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BE1D-13E6-45DE-B9C9-2CA6FDDB6FC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A43F1-3F41-4F37-BAC6-D14EA80627D3}" type="datetimeFigureOut">
              <a:rPr lang="lt-LT" smtClean="0"/>
              <a:t>2026-09-04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BE1D-13E6-45DE-B9C9-2CA6FDDB6FC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A43F1-3F41-4F37-BAC6-D14EA80627D3}" type="datetimeFigureOut">
              <a:rPr lang="lt-LT" smtClean="0"/>
              <a:t>2026-09-04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BE1D-13E6-45DE-B9C9-2CA6FDDB6FC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A43F1-3F41-4F37-BAC6-D14EA80627D3}" type="datetimeFigureOut">
              <a:rPr lang="lt-LT" smtClean="0"/>
              <a:t>2026-09-04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9BE1D-13E6-45DE-B9C9-2CA6FDDB6FCE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0A43F1-3F41-4F37-BAC6-D14EA80627D3}" type="datetimeFigureOut">
              <a:rPr lang="lt-LT" smtClean="0"/>
              <a:t>2026-09-04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F9BE1D-13E6-45DE-B9C9-2CA6FDDB6FCE}" type="slidenum">
              <a:rPr lang="lt-LT" smtClean="0"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3074">
              <a:srgbClr val="B1D1D0"/>
            </a:gs>
            <a:gs pos="64820">
              <a:srgbClr val="B3D1E0"/>
            </a:gs>
            <a:gs pos="40247">
              <a:srgbClr val="AED0BF"/>
            </a:gs>
            <a:gs pos="25712">
              <a:srgbClr val="ABCFAB"/>
            </a:gs>
            <a:gs pos="12876">
              <a:srgbClr val="A8CE9A"/>
            </a:gs>
            <a:gs pos="0">
              <a:srgbClr val="A5CD89"/>
            </a:gs>
            <a:gs pos="74001">
              <a:srgbClr val="B5D2EC"/>
            </a:gs>
            <a:gs pos="83000">
              <a:srgbClr val="B5D2EC"/>
            </a:gs>
            <a:gs pos="100000">
              <a:srgbClr val="CEE1F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854136" y="1351625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lt-LT" alt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2025-2026 m. m. abiturientų stojimo duomenys, </a:t>
            </a:r>
            <a:br>
              <a:rPr lang="lt-LT" alt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alt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tolimesnė veikla</a:t>
            </a: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2762865" y="4526270"/>
            <a:ext cx="9144000" cy="1655762"/>
          </a:xfrm>
        </p:spPr>
        <p:txBody>
          <a:bodyPr>
            <a:normAutofit/>
          </a:bodyPr>
          <a:lstStyle/>
          <a:p>
            <a:pPr algn="r">
              <a:lnSpc>
                <a:spcPct val="100000"/>
              </a:lnSpc>
            </a:pPr>
            <a:r>
              <a:rPr lang="lt-LT" altLang="lt-LT" sz="1600" dirty="0" smtClean="0"/>
              <a:t>Duomenis apibendrino </a:t>
            </a:r>
            <a:r>
              <a:rPr lang="lt-LT" altLang="lt-LT" sz="1600" dirty="0"/>
              <a:t>karjeros </a:t>
            </a:r>
            <a:r>
              <a:rPr lang="en-US" altLang="lt-LT" sz="1600" dirty="0" smtClean="0"/>
              <a:t>specialist</a:t>
            </a:r>
            <a:r>
              <a:rPr lang="lt-LT" altLang="lt-LT" sz="1600" dirty="0" smtClean="0"/>
              <a:t>ė</a:t>
            </a:r>
            <a:endParaRPr lang="lt-LT" altLang="lt-LT" sz="1600" dirty="0"/>
          </a:p>
          <a:p>
            <a:pPr algn="r">
              <a:lnSpc>
                <a:spcPct val="100000"/>
              </a:lnSpc>
            </a:pPr>
            <a:r>
              <a:rPr lang="lt-LT" altLang="lt-LT" sz="1600" dirty="0" smtClean="0"/>
              <a:t>Rita </a:t>
            </a:r>
            <a:r>
              <a:rPr lang="lt-LT" altLang="lt-LT" sz="1600" dirty="0" err="1" smtClean="0"/>
              <a:t>Vasilevičienė</a:t>
            </a:r>
            <a:endParaRPr lang="lt-LT" altLang="lt-LT" sz="1600" dirty="0"/>
          </a:p>
          <a:p>
            <a:endParaRPr lang="lt-LT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urinio vietos rezervavimo ženklas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1447366"/>
              </p:ext>
            </p:extLst>
          </p:nvPr>
        </p:nvGraphicFramePr>
        <p:xfrm>
          <a:off x="0" y="1081549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urinio vietos rezervavimo ženklas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7779324"/>
              </p:ext>
            </p:extLst>
          </p:nvPr>
        </p:nvGraphicFramePr>
        <p:xfrm>
          <a:off x="-108155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urinio vietos rezervavimo ženklas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7184176"/>
              </p:ext>
            </p:extLst>
          </p:nvPr>
        </p:nvGraphicFramePr>
        <p:xfrm>
          <a:off x="287655" y="1139190"/>
          <a:ext cx="5569585" cy="42202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Turinio vietos rezervavimo ženklas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549011"/>
              </p:ext>
            </p:extLst>
          </p:nvPr>
        </p:nvGraphicFramePr>
        <p:xfrm>
          <a:off x="6073775" y="1139190"/>
          <a:ext cx="5569585" cy="42202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urinio vietos rezervavimo ženklas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3689474"/>
              </p:ext>
            </p:extLst>
          </p:nvPr>
        </p:nvGraphicFramePr>
        <p:xfrm>
          <a:off x="360729" y="1066507"/>
          <a:ext cx="5321935" cy="46748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Turinio vietos rezervavimo ženklas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273783"/>
              </p:ext>
            </p:extLst>
          </p:nvPr>
        </p:nvGraphicFramePr>
        <p:xfrm>
          <a:off x="6273165" y="1091565"/>
          <a:ext cx="5321935" cy="46748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urinio vietos rezervavimo ženklas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0129887"/>
              </p:ext>
            </p:extLst>
          </p:nvPr>
        </p:nvGraphicFramePr>
        <p:xfrm>
          <a:off x="2268220" y="-614045"/>
          <a:ext cx="7654925" cy="35725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Turinio vietos rezervavimo ženklas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1556452"/>
              </p:ext>
            </p:extLst>
          </p:nvPr>
        </p:nvGraphicFramePr>
        <p:xfrm>
          <a:off x="2268220" y="3126740"/>
          <a:ext cx="7654925" cy="33920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4944489"/>
              </p:ext>
            </p:extLst>
          </p:nvPr>
        </p:nvGraphicFramePr>
        <p:xfrm>
          <a:off x="327112" y="333258"/>
          <a:ext cx="11356258" cy="62533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urinio vietos rezervavimo ženklas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8690283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137</Words>
  <Application>Microsoft Office PowerPoint</Application>
  <PresentationFormat>Plačiaekranė</PresentationFormat>
  <Paragraphs>31</Paragraphs>
  <Slides>8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„Office“ tema</vt:lpstr>
      <vt:lpstr>2025-2026 m. m. abiturientų stojimo duomenys,  tolimesnė veikla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Mokytojas</dc:creator>
  <cp:lastModifiedBy>Mokinys</cp:lastModifiedBy>
  <cp:revision>58</cp:revision>
  <dcterms:created xsi:type="dcterms:W3CDTF">2022-09-07T08:09:00Z</dcterms:created>
  <dcterms:modified xsi:type="dcterms:W3CDTF">2026-09-04T07:12:25Z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393517E3576D4448BBE8A0ADF0F5EC0F_12</vt:lpwstr>
  </property>
  <property fmtid="{D5CDD505-2E9C-101B-9397-08002B2CF9AE}" pid="3" name="KSOProductBuildVer">
    <vt:lpwstr>1033-12.2.0.21931</vt:lpwstr>
  </property>
</Properties>
</file>